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36"/>
  </p:notesMasterIdLst>
  <p:sldIdLst>
    <p:sldId id="256" r:id="rId2"/>
    <p:sldId id="257" r:id="rId3"/>
    <p:sldId id="259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2" r:id="rId26"/>
    <p:sldId id="281" r:id="rId27"/>
    <p:sldId id="283" r:id="rId28"/>
    <p:sldId id="284" r:id="rId29"/>
    <p:sldId id="285" r:id="rId30"/>
    <p:sldId id="290" r:id="rId31"/>
    <p:sldId id="286" r:id="rId32"/>
    <p:sldId id="288" r:id="rId33"/>
    <p:sldId id="287" r:id="rId34"/>
    <p:sldId id="289" r:id="rId35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468A"/>
    <a:srgbClr val="3C58AD"/>
    <a:srgbClr val="D55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06" autoAdjust="0"/>
    <p:restoredTop sz="95326"/>
  </p:normalViewPr>
  <p:slideViewPr>
    <p:cSldViewPr snapToGrid="0">
      <p:cViewPr>
        <p:scale>
          <a:sx n="115" d="100"/>
          <a:sy n="115" d="100"/>
        </p:scale>
        <p:origin x="976" y="1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A9829A-C801-414B-9062-70F3EA61D97A}" type="datetimeFigureOut">
              <a:rPr lang="en-US" smtClean="0"/>
              <a:t>8/21/17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CA99D1-313B-447B-B1F7-051EC4AE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7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A99D1-313B-447B-B1F7-051EC4AE5B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90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IoT</a:t>
            </a:r>
            <a:r>
              <a:rPr lang="en-US" dirty="0" smtClean="0"/>
              <a:t> company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A99D1-313B-447B-B1F7-051EC4AE5B8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97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A99D1-313B-447B-B1F7-051EC4AE5B8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6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E4FDA-8C07-E343-A4F2-8BE5E9853FD6}" type="datetime1">
              <a:rPr lang="en-US" smtClean="0"/>
              <a:t>8/21/17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0A616-A108-6D49-882E-751466198F65}" type="datetime1">
              <a:rPr lang="en-US" smtClean="0"/>
              <a:t>8/21/17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CS6501- </a:t>
            </a:r>
            <a:r>
              <a:rPr lang="en-US" dirty="0" err="1" smtClean="0"/>
              <a:t>IoT</a:t>
            </a:r>
            <a:r>
              <a:rPr lang="en-US" dirty="0" smtClean="0"/>
              <a:t> Sensors and Systems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47E8D-99E5-9B4A-A3F6-9256A97229C9}" type="datetime1">
              <a:rPr lang="en-US" smtClean="0"/>
              <a:t>8/21/17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CS6501- </a:t>
            </a:r>
            <a:r>
              <a:rPr lang="en-US" dirty="0" err="1" smtClean="0"/>
              <a:t>IoT</a:t>
            </a:r>
            <a:r>
              <a:rPr lang="en-US" dirty="0" smtClean="0"/>
              <a:t> Sensors and Systems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92097"/>
            <a:ext cx="6858000" cy="1803653"/>
          </a:xfrm>
        </p:spPr>
        <p:txBody>
          <a:bodyPr anchor="ctr"/>
          <a:lstStyle>
            <a:lvl1pPr algn="ctr">
              <a:defRPr sz="375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500"/>
            </a:lvl1pPr>
            <a:lvl2pPr marL="285739" indent="0" algn="ctr">
              <a:buNone/>
              <a:defRPr sz="1250"/>
            </a:lvl2pPr>
            <a:lvl3pPr marL="571477" indent="0" algn="ctr">
              <a:buNone/>
              <a:defRPr sz="1125"/>
            </a:lvl3pPr>
            <a:lvl4pPr marL="857216" indent="0" algn="ctr">
              <a:buNone/>
              <a:defRPr sz="1000"/>
            </a:lvl4pPr>
            <a:lvl5pPr marL="1142954" indent="0" algn="ctr">
              <a:buNone/>
              <a:defRPr sz="1000"/>
            </a:lvl5pPr>
            <a:lvl6pPr marL="1428693" indent="0" algn="ctr">
              <a:buNone/>
              <a:defRPr sz="1000"/>
            </a:lvl6pPr>
            <a:lvl7pPr marL="1714431" indent="0" algn="ctr">
              <a:buNone/>
              <a:defRPr sz="1000"/>
            </a:lvl7pPr>
            <a:lvl8pPr marL="2000170" indent="0" algn="ctr">
              <a:buNone/>
              <a:defRPr sz="1000"/>
            </a:lvl8pPr>
            <a:lvl9pPr marL="2285909" indent="0" algn="ctr">
              <a:buNone/>
              <a:defRPr sz="1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E4FDA-8C07-E343-A4F2-8BE5E9853FD6}" type="datetime1">
              <a:rPr lang="en-US" smtClean="0"/>
              <a:t>8/21/17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67">
                <a:solidFill>
                  <a:srgbClr val="3C58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CS6501- </a:t>
            </a:r>
            <a:r>
              <a:rPr lang="en-US" dirty="0" err="1" smtClean="0"/>
              <a:t>IoT</a:t>
            </a:r>
            <a:r>
              <a:rPr lang="en-US" dirty="0" smtClean="0"/>
              <a:t> Sensors and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425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8/21/17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B7C21-26EC-9C4A-88CB-B7481D811CEA}" type="datetime1">
              <a:rPr lang="en-US" smtClean="0"/>
              <a:t>8/21/17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0B364-466D-7244-AD0E-C01B4A2CE0E0}" type="datetime1">
              <a:rPr lang="en-US" smtClean="0"/>
              <a:t>8/21/17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4A752-2CDE-FD4B-9F7D-34FD753A0F30}" type="datetime1">
              <a:rPr lang="en-US" smtClean="0"/>
              <a:t>8/21/17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A2902-48F9-F148-B629-3C5B18F16DA3}" type="datetime1">
              <a:rPr lang="en-US" smtClean="0"/>
              <a:t>8/21/17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636B-EC33-D74F-B221-E1ABE1C7C15D}" type="datetime1">
              <a:rPr lang="en-US" smtClean="0"/>
              <a:t>8/21/17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CS6501- </a:t>
            </a:r>
            <a:r>
              <a:rPr lang="en-US" dirty="0" err="1" smtClean="0"/>
              <a:t>IoT</a:t>
            </a:r>
            <a:r>
              <a:rPr lang="en-US" dirty="0" smtClean="0"/>
              <a:t> Sensors and Systems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61D92-0483-F04E-B290-7930EF1C3EF9}" type="datetime1">
              <a:rPr lang="en-US" smtClean="0"/>
              <a:t>8/21/17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CS6501- </a:t>
            </a:r>
            <a:r>
              <a:rPr lang="en-US" dirty="0" err="1" smtClean="0"/>
              <a:t>IoT</a:t>
            </a:r>
            <a:r>
              <a:rPr lang="en-US" dirty="0" smtClean="0"/>
              <a:t> Sensors and Systems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7B0B-843F-ED44-9176-292818CDF1C2}" type="datetime1">
              <a:rPr lang="en-US" smtClean="0"/>
              <a:t>8/21/17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CS6501- </a:t>
            </a:r>
            <a:r>
              <a:rPr lang="en-US" dirty="0" err="1" smtClean="0"/>
              <a:t>IoT</a:t>
            </a:r>
            <a:r>
              <a:rPr lang="en-US" dirty="0" smtClean="0"/>
              <a:t> Sensors and Systems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1365" y="89647"/>
            <a:ext cx="8875059" cy="788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1365" y="959224"/>
            <a:ext cx="8875059" cy="4188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B405E-DE3F-4A4B-AF07-597B733E796D}" type="datetime1">
              <a:rPr lang="en-US" smtClean="0"/>
              <a:t>8/21/17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89210" cy="5715000"/>
          </a:xfrm>
          <a:prstGeom prst="rect">
            <a:avLst/>
          </a:prstGeom>
          <a:solidFill>
            <a:srgbClr val="3C58A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pic>
        <p:nvPicPr>
          <p:cNvPr id="8" name="Picture 2" descr="Computer Science at the University of Virginia"/>
          <p:cNvPicPr>
            <a:picLocks noChangeAspect="1" noChangeArrowheads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28650" y="5309350"/>
            <a:ext cx="2057400" cy="31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56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73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2F468A"/>
          </a:solidFill>
          <a:latin typeface="Trebuchet MS" charset="0"/>
          <a:ea typeface="Trebuchet MS" charset="0"/>
          <a:cs typeface="Trebuchet MS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bradjc@virginia.edu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0" Type="http://schemas.openxmlformats.org/officeDocument/2006/relationships/tags" Target="../tags/tag20.xml"/><Relationship Id="rId21" Type="http://schemas.openxmlformats.org/officeDocument/2006/relationships/tags" Target="../tags/tag21.xml"/><Relationship Id="rId22" Type="http://schemas.openxmlformats.org/officeDocument/2006/relationships/tags" Target="../tags/tag22.xml"/><Relationship Id="rId23" Type="http://schemas.openxmlformats.org/officeDocument/2006/relationships/tags" Target="../tags/tag23.xml"/><Relationship Id="rId24" Type="http://schemas.openxmlformats.org/officeDocument/2006/relationships/tags" Target="../tags/tag24.xml"/><Relationship Id="rId25" Type="http://schemas.openxmlformats.org/officeDocument/2006/relationships/tags" Target="../tags/tag25.xml"/><Relationship Id="rId26" Type="http://schemas.openxmlformats.org/officeDocument/2006/relationships/tags" Target="../tags/tag26.xml"/><Relationship Id="rId27" Type="http://schemas.openxmlformats.org/officeDocument/2006/relationships/tags" Target="../tags/tag27.xml"/><Relationship Id="rId28" Type="http://schemas.openxmlformats.org/officeDocument/2006/relationships/tags" Target="../tags/tag28.xml"/><Relationship Id="rId29" Type="http://schemas.openxmlformats.org/officeDocument/2006/relationships/tags" Target="../tags/tag29.xml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30" Type="http://schemas.openxmlformats.org/officeDocument/2006/relationships/tags" Target="../tags/tag30.xml"/><Relationship Id="rId31" Type="http://schemas.openxmlformats.org/officeDocument/2006/relationships/tags" Target="../tags/tag31.xml"/><Relationship Id="rId32" Type="http://schemas.openxmlformats.org/officeDocument/2006/relationships/tags" Target="../tags/tag32.xml"/><Relationship Id="rId9" Type="http://schemas.openxmlformats.org/officeDocument/2006/relationships/tags" Target="../tags/tag9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Relationship Id="rId33" Type="http://schemas.openxmlformats.org/officeDocument/2006/relationships/slideLayout" Target="../slideLayouts/slideLayout2.xml"/><Relationship Id="rId34" Type="http://schemas.openxmlformats.org/officeDocument/2006/relationships/image" Target="../media/image11.emf"/><Relationship Id="rId35" Type="http://schemas.openxmlformats.org/officeDocument/2006/relationships/image" Target="../media/image12.png"/><Relationship Id="rId36" Type="http://schemas.openxmlformats.org/officeDocument/2006/relationships/image" Target="../media/image13.png"/><Relationship Id="rId10" Type="http://schemas.openxmlformats.org/officeDocument/2006/relationships/tags" Target="../tags/tag10.xml"/><Relationship Id="rId11" Type="http://schemas.openxmlformats.org/officeDocument/2006/relationships/tags" Target="../tags/tag11.xml"/><Relationship Id="rId12" Type="http://schemas.openxmlformats.org/officeDocument/2006/relationships/tags" Target="../tags/tag12.xml"/><Relationship Id="rId13" Type="http://schemas.openxmlformats.org/officeDocument/2006/relationships/tags" Target="../tags/tag13.xml"/><Relationship Id="rId14" Type="http://schemas.openxmlformats.org/officeDocument/2006/relationships/tags" Target="../tags/tag14.xml"/><Relationship Id="rId15" Type="http://schemas.openxmlformats.org/officeDocument/2006/relationships/tags" Target="../tags/tag15.xml"/><Relationship Id="rId16" Type="http://schemas.openxmlformats.org/officeDocument/2006/relationships/tags" Target="../tags/tag16.xml"/><Relationship Id="rId17" Type="http://schemas.openxmlformats.org/officeDocument/2006/relationships/tags" Target="../tags/tag17.xml"/><Relationship Id="rId18" Type="http://schemas.openxmlformats.org/officeDocument/2006/relationships/tags" Target="../tags/tag18.xml"/><Relationship Id="rId19" Type="http://schemas.openxmlformats.org/officeDocument/2006/relationships/tags" Target="../tags/tag19.xml"/><Relationship Id="rId37" Type="http://schemas.openxmlformats.org/officeDocument/2006/relationships/image" Target="../media/image14.emf"/><Relationship Id="rId38" Type="http://schemas.openxmlformats.org/officeDocument/2006/relationships/image" Target="../media/image15.emf"/><Relationship Id="rId39" Type="http://schemas.openxmlformats.org/officeDocument/2006/relationships/image" Target="../media/image16.png"/><Relationship Id="rId40" Type="http://schemas.openxmlformats.org/officeDocument/2006/relationships/image" Target="../media/image17.png"/><Relationship Id="rId41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CS6501/ECE6501</a:t>
            </a:r>
            <a:br>
              <a:rPr lang="en-US" dirty="0" smtClean="0"/>
            </a:br>
            <a:r>
              <a:rPr lang="en-US" dirty="0" err="1" smtClean="0"/>
              <a:t>IoT</a:t>
            </a:r>
            <a:r>
              <a:rPr lang="en-US" dirty="0" smtClean="0"/>
              <a:t> Sensors and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Introduction </a:t>
            </a:r>
            <a:r>
              <a:rPr lang="mr-IN" dirty="0" smtClean="0"/>
              <a:t>–</a:t>
            </a:r>
            <a:r>
              <a:rPr lang="en-US" dirty="0" smtClean="0"/>
              <a:t> August 23, 2017</a:t>
            </a:r>
          </a:p>
          <a:p>
            <a:r>
              <a:rPr lang="en-US" dirty="0" smtClean="0"/>
              <a:t>Brad Campbell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bradjc@virginia.edu</a:t>
            </a:r>
            <a:endParaRPr lang="en-US" dirty="0" smtClean="0"/>
          </a:p>
          <a:p>
            <a:r>
              <a:rPr lang="en-US" dirty="0"/>
              <a:t>http://</a:t>
            </a:r>
            <a:r>
              <a:rPr lang="en-US" dirty="0" err="1"/>
              <a:t>www.cs.virginia.edu</a:t>
            </a:r>
            <a:r>
              <a:rPr lang="en-US" dirty="0"/>
              <a:t>/~bjc8c/class/cs6501-f17/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6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9492" y="3435178"/>
            <a:ext cx="143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Intel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6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674" y="0"/>
            <a:ext cx="6586651" cy="571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23110" y="207027"/>
            <a:ext cx="184361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TSensors</a:t>
            </a:r>
            <a:r>
              <a:rPr lang="en-US" dirty="0" smtClean="0"/>
              <a:t> Summit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08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this an exciting research area?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600" dirty="0" smtClean="0"/>
              <a:t>The applications.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 smtClean="0"/>
              <a:t>The scale.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 smtClean="0"/>
              <a:t>It cuts across the computing stack.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30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65" y="89647"/>
            <a:ext cx="7278129" cy="788894"/>
          </a:xfrm>
        </p:spPr>
        <p:txBody>
          <a:bodyPr/>
          <a:lstStyle/>
          <a:p>
            <a:r>
              <a:rPr lang="en-US" dirty="0" smtClean="0"/>
              <a:t>Layers of the </a:t>
            </a:r>
            <a:r>
              <a:rPr lang="en-US" dirty="0" err="1" smtClean="0"/>
              <a:t>IoT</a:t>
            </a:r>
            <a:r>
              <a:rPr lang="en-US" dirty="0" smtClean="0"/>
              <a:t> Stack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13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421922" y="4744995"/>
            <a:ext cx="2471353" cy="428396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Hardware Primitives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05635" y="4744995"/>
            <a:ext cx="4238365" cy="42839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/>
              <a:t>Microcontrollers, </a:t>
            </a:r>
            <a:r>
              <a:rPr lang="en-US" sz="1400" dirty="0" smtClean="0"/>
              <a:t>memory</a:t>
            </a:r>
            <a:r>
              <a:rPr lang="en-US" sz="1400" dirty="0"/>
              <a:t>, </a:t>
            </a:r>
            <a:r>
              <a:rPr lang="en-US" sz="1400" dirty="0" smtClean="0"/>
              <a:t>radios</a:t>
            </a:r>
            <a:r>
              <a:rPr lang="en-US" sz="1400" dirty="0"/>
              <a:t>, </a:t>
            </a:r>
            <a:r>
              <a:rPr lang="en-US" sz="1400" dirty="0" smtClean="0"/>
              <a:t>power supplies</a:t>
            </a:r>
            <a:r>
              <a:rPr lang="en-US" sz="1400" dirty="0"/>
              <a:t>, e</a:t>
            </a:r>
            <a:r>
              <a:rPr lang="en-US" sz="1400" dirty="0" smtClean="0"/>
              <a:t>nergy storage, TPM</a:t>
            </a:r>
            <a:endParaRPr lang="en-US" sz="1400" dirty="0"/>
          </a:p>
        </p:txBody>
      </p:sp>
      <p:sp>
        <p:nvSpPr>
          <p:cNvPr id="9" name="Rounded Rectangle 8"/>
          <p:cNvSpPr/>
          <p:nvPr/>
        </p:nvSpPr>
        <p:spPr>
          <a:xfrm>
            <a:off x="2421912" y="4204167"/>
            <a:ext cx="2471360" cy="42976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Hardware Platforms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05635" y="4204167"/>
            <a:ext cx="4238365" cy="42976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 smtClean="0"/>
              <a:t>Environmental sensors, wearables, door locks, energy meters, etc.</a:t>
            </a:r>
            <a:endParaRPr lang="en-US" sz="1400" dirty="0"/>
          </a:p>
        </p:txBody>
      </p:sp>
      <p:sp>
        <p:nvSpPr>
          <p:cNvPr id="11" name="Rounded Rectangle 10"/>
          <p:cNvSpPr/>
          <p:nvPr/>
        </p:nvSpPr>
        <p:spPr>
          <a:xfrm>
            <a:off x="2421912" y="3629675"/>
            <a:ext cx="2471360" cy="42976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Operating Systems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93275" y="3624239"/>
            <a:ext cx="4250725" cy="46886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 smtClean="0"/>
              <a:t>Device programming, security, updates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421916" y="3070903"/>
            <a:ext cx="2471356" cy="42976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Connectivity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421912" y="2496411"/>
            <a:ext cx="2471356" cy="42976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Ensemble Programming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421912" y="1896056"/>
            <a:ext cx="2471351" cy="42976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 Storage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421912" y="1319369"/>
            <a:ext cx="2471347" cy="42976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 Analysis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 rot="16200000">
            <a:off x="165384" y="3031496"/>
            <a:ext cx="3854023" cy="42976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User Interface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 rot="16200000">
            <a:off x="-379027" y="3039090"/>
            <a:ext cx="3854023" cy="42976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Applications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05635" y="3044311"/>
            <a:ext cx="4250725" cy="46886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 smtClean="0"/>
              <a:t>BLE, 802.15.4, Wi-Fi, 4G, networking, routing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4893259" y="2470273"/>
            <a:ext cx="4250725" cy="46886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smtClean="0"/>
              <a:t>IFTTT, data flows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4893275" y="1856681"/>
            <a:ext cx="4250725" cy="46886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 smtClean="0"/>
              <a:t>Cloud, compression, security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4893258" y="1305851"/>
            <a:ext cx="4250725" cy="46886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 smtClean="0"/>
              <a:t>Machine learning, deep learning, trend analysis</a:t>
            </a:r>
            <a:endParaRPr lang="en-US" sz="1400" dirty="0"/>
          </a:p>
        </p:txBody>
      </p:sp>
      <p:sp>
        <p:nvSpPr>
          <p:cNvPr id="23" name="Rounded Rectangle 22"/>
          <p:cNvSpPr/>
          <p:nvPr/>
        </p:nvSpPr>
        <p:spPr>
          <a:xfrm>
            <a:off x="210065" y="3361038"/>
            <a:ext cx="4695570" cy="1859323"/>
          </a:xfrm>
          <a:prstGeom prst="roundRect">
            <a:avLst/>
          </a:prstGeom>
          <a:noFill/>
          <a:ln w="57150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210065" y="2809933"/>
            <a:ext cx="4695570" cy="349828"/>
          </a:xfrm>
          <a:prstGeom prst="roundRect">
            <a:avLst/>
          </a:prstGeom>
          <a:noFill/>
          <a:ln w="5715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210065" y="1272399"/>
            <a:ext cx="4695570" cy="1310033"/>
          </a:xfrm>
          <a:prstGeom prst="roundRect">
            <a:avLst/>
          </a:prstGeom>
          <a:noFill/>
          <a:ln w="571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10066" y="4093107"/>
            <a:ext cx="1123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Embedded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308918" y="2815570"/>
            <a:ext cx="1024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Gateway</a:t>
            </a: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288390" y="1796195"/>
            <a:ext cx="1024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Cloud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7786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/>
      <p:bldP spid="27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Will focus on the “embedded” and “gateway” tiers.</a:t>
            </a:r>
          </a:p>
          <a:p>
            <a:r>
              <a:rPr lang="en-US" sz="2800" dirty="0" smtClean="0"/>
              <a:t>Will teach you about current research across various layers of this stack.</a:t>
            </a:r>
          </a:p>
          <a:p>
            <a:r>
              <a:rPr lang="en-US" sz="2800" dirty="0" smtClean="0"/>
              <a:t>Will help you critically analyze research papers.</a:t>
            </a:r>
          </a:p>
          <a:p>
            <a:r>
              <a:rPr lang="en-US" sz="2800" dirty="0" smtClean="0"/>
              <a:t>Will help you identify and understand the tradeoffs inherent to systems work.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2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little 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Brad Campbell</a:t>
            </a:r>
          </a:p>
          <a:p>
            <a:pPr lvl="1"/>
            <a:r>
              <a:rPr lang="en-US" dirty="0" smtClean="0"/>
              <a:t>Assistant professor</a:t>
            </a:r>
          </a:p>
          <a:p>
            <a:pPr lvl="2"/>
            <a:r>
              <a:rPr lang="en-US" dirty="0" smtClean="0"/>
              <a:t>Joint appointment: 75% CS, 25% ECE</a:t>
            </a:r>
          </a:p>
          <a:p>
            <a:pPr lvl="1"/>
            <a:r>
              <a:rPr lang="en-US" dirty="0" smtClean="0">
                <a:hlinkClick r:id="rId2"/>
              </a:rPr>
              <a:t>bradjc@virginia.edu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Ph.D. from the University of Michigan</a:t>
            </a:r>
          </a:p>
          <a:p>
            <a:pPr lvl="1"/>
            <a:r>
              <a:rPr lang="en-US" dirty="0" smtClean="0"/>
              <a:t>Advisor: Prabal Dutta (now at Berkeley)</a:t>
            </a:r>
          </a:p>
          <a:p>
            <a:endParaRPr lang="en-US" dirty="0"/>
          </a:p>
          <a:p>
            <a:r>
              <a:rPr lang="en-US" dirty="0" smtClean="0"/>
              <a:t>Research interests</a:t>
            </a:r>
          </a:p>
          <a:p>
            <a:pPr lvl="1"/>
            <a:r>
              <a:rPr lang="en-US" dirty="0" smtClean="0"/>
              <a:t>Energy-harvesting systems</a:t>
            </a:r>
          </a:p>
          <a:p>
            <a:pPr lvl="1"/>
            <a:r>
              <a:rPr lang="en-US" dirty="0" smtClean="0"/>
              <a:t>Embedded operating systems</a:t>
            </a:r>
          </a:p>
          <a:p>
            <a:pPr lvl="1"/>
            <a:r>
              <a:rPr lang="en-US" dirty="0" smtClean="0"/>
              <a:t>New sensing systems</a:t>
            </a:r>
          </a:p>
          <a:p>
            <a:pPr lvl="1"/>
            <a:r>
              <a:rPr lang="en-US" dirty="0" err="1" smtClean="0"/>
              <a:t>IoT</a:t>
            </a:r>
            <a:r>
              <a:rPr lang="en-US" dirty="0" smtClean="0"/>
              <a:t> systems programming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080" y="189926"/>
            <a:ext cx="3632344" cy="335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8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Intro</a:t>
            </a:r>
          </a:p>
          <a:p>
            <a:endParaRPr lang="en-US" dirty="0"/>
          </a:p>
          <a:p>
            <a:r>
              <a:rPr lang="en-US" dirty="0" smtClean="0"/>
              <a:t>Course Overview</a:t>
            </a:r>
          </a:p>
          <a:p>
            <a:endParaRPr lang="en-US" dirty="0"/>
          </a:p>
          <a:p>
            <a:r>
              <a:rPr lang="en-US" dirty="0" smtClean="0"/>
              <a:t>Requirements</a:t>
            </a:r>
          </a:p>
          <a:p>
            <a:endParaRPr lang="en-US" dirty="0"/>
          </a:p>
          <a:p>
            <a:r>
              <a:rPr lang="en-US" dirty="0" smtClean="0"/>
              <a:t>Wrap-up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97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</a:p>
          <a:p>
            <a:r>
              <a:rPr lang="en-US" dirty="0" smtClean="0"/>
              <a:t>Hardware platforms, energy, and sensors</a:t>
            </a:r>
          </a:p>
          <a:p>
            <a:r>
              <a:rPr lang="en-US" dirty="0" smtClean="0"/>
              <a:t>Networking and communication</a:t>
            </a:r>
          </a:p>
          <a:p>
            <a:r>
              <a:rPr lang="en-US" dirty="0" smtClean="0"/>
              <a:t>Operating systems and security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8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“Applications are of course the whole </a:t>
            </a:r>
            <a:r>
              <a:rPr lang="en-US" altLang="x-none" dirty="0" smtClean="0"/>
              <a:t>point”</a:t>
            </a:r>
            <a:br>
              <a:rPr lang="en-US" altLang="x-none" dirty="0" smtClean="0"/>
            </a:br>
            <a:r>
              <a:rPr lang="mr-IN" altLang="x-none" dirty="0" smtClean="0"/>
              <a:t>–</a:t>
            </a:r>
            <a:r>
              <a:rPr lang="en-US" altLang="x-none" dirty="0" smtClean="0"/>
              <a:t> Mark Weiser [paraphrased]</a:t>
            </a:r>
            <a:endParaRPr lang="en-US" altLang="x-none" dirty="0"/>
          </a:p>
          <a:p>
            <a:r>
              <a:rPr lang="en-US" dirty="0" smtClean="0"/>
              <a:t>Many areas</a:t>
            </a:r>
          </a:p>
          <a:p>
            <a:pPr lvl="1"/>
            <a:r>
              <a:rPr lang="en-US" dirty="0" smtClean="0"/>
              <a:t>Outdoor and environment monitoring</a:t>
            </a:r>
          </a:p>
          <a:p>
            <a:pPr lvl="1"/>
            <a:r>
              <a:rPr lang="en-US" dirty="0" smtClean="0"/>
              <a:t>Buildings and energy</a:t>
            </a:r>
          </a:p>
          <a:p>
            <a:pPr lvl="1"/>
            <a:r>
              <a:rPr lang="en-US" dirty="0" smtClean="0"/>
              <a:t>Safety and security</a:t>
            </a:r>
          </a:p>
          <a:p>
            <a:pPr lvl="1"/>
            <a:r>
              <a:rPr lang="en-US" dirty="0" smtClean="0"/>
              <a:t>Industrial and infrastructure</a:t>
            </a:r>
          </a:p>
          <a:p>
            <a:pPr lvl="1"/>
            <a:r>
              <a:rPr lang="en-US" dirty="0" smtClean="0"/>
              <a:t>Urban areas</a:t>
            </a:r>
          </a:p>
          <a:p>
            <a:pPr lvl="1"/>
            <a:r>
              <a:rPr lang="en-US" dirty="0" smtClean="0"/>
              <a:t>Person health</a:t>
            </a:r>
          </a:p>
          <a:p>
            <a:r>
              <a:rPr lang="en-US" dirty="0" smtClean="0"/>
              <a:t>Not just application overviews, but</a:t>
            </a:r>
            <a:br>
              <a:rPr lang="en-US" dirty="0" smtClean="0"/>
            </a:br>
            <a:r>
              <a:rPr lang="en-US" dirty="0" smtClean="0"/>
              <a:t>research systems that address specific</a:t>
            </a:r>
            <a:br>
              <a:rPr lang="en-US" dirty="0" smtClean="0"/>
            </a:br>
            <a:r>
              <a:rPr lang="en-US" dirty="0" smtClean="0"/>
              <a:t>aspects of the larger problem.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681" y="89647"/>
            <a:ext cx="1598743" cy="17754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380" y="1865135"/>
            <a:ext cx="2612620" cy="14979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4535" y="2522136"/>
            <a:ext cx="1199269" cy="11940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2759" y="-53891"/>
            <a:ext cx="1562089" cy="20625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2668" y="3640623"/>
            <a:ext cx="3864359" cy="169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8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driven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Motivated by actual problems in key domains.</a:t>
            </a:r>
          </a:p>
          <a:p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Monetary: Government (and hence tax payers) invest not just for learning but also for societal benefit.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Practical: The real-world is a great testbed. Provides obvious evaluation metrics.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Impact: Real problems have more interested parties.</a:t>
            </a:r>
          </a:p>
          <a:p>
            <a:r>
              <a:rPr lang="en-US" dirty="0" smtClean="0"/>
              <a:t>However, must balance with making an CS/EE contribution.</a:t>
            </a:r>
          </a:p>
          <a:p>
            <a:r>
              <a:rPr lang="en-US" dirty="0" smtClean="0"/>
              <a:t>Culture here at </a:t>
            </a:r>
            <a:r>
              <a:rPr lang="en-US" dirty="0" err="1" smtClean="0"/>
              <a:t>UVa</a:t>
            </a:r>
            <a:r>
              <a:rPr lang="en-US" dirty="0" smtClean="0"/>
              <a:t> to facilitate cross-cutting application-driven research.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6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</a:t>
            </a:fld>
            <a:endParaRPr lang="en-US"/>
          </a:p>
        </p:txBody>
      </p:sp>
      <p:pic>
        <p:nvPicPr>
          <p:cNvPr id="1026" name="Picture 2" descr="ttps://www.nar.realtor/sites/default/files/images/publications-and-reports/realtor-magazine/REALTOR-Mag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336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tps://www.challenge.gov.sg/images/default-source/cover-issues/cover201601.jpg?sfvrsn=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3042" y="0"/>
            <a:ext cx="4639657" cy="622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tp://digitalreview.co/wp-content/uploads/2016/08/Internet-of-things-A-full-review-with-definition-appli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25327" y="0"/>
            <a:ext cx="2937144" cy="380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tps://i1.wp.com/misfitsarchitecture.com/wp-content/uploads/2014/07/time.jpg?fit=624%2C839&amp;ssl=1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8337" y="0"/>
            <a:ext cx="2479452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tps://i.forbesimg.com/forbesinsights/pitney_bowes_iot/cover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2733675"/>
            <a:ext cx="4408433" cy="553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tp://scottburnham.com/wp-content/uploads/2011/09/Volume-28-cover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09750" y="2733328"/>
            <a:ext cx="2273418" cy="298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ttps://www.afcea.org/content/sites/default/files/images/Jan15-Cover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3070" y="2733328"/>
            <a:ext cx="2300673" cy="298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ttps://hbr.org/resources/images/covers/BR1411_500.pn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6488" y="2742401"/>
            <a:ext cx="2297512" cy="297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platforms, energy, and sensing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make devices meet their application goals while being unobtrusive, easy to install, and easy to maintain?</a:t>
            </a:r>
          </a:p>
          <a:p>
            <a:r>
              <a:rPr lang="en-US" dirty="0" smtClean="0"/>
              <a:t>Hardware platforms</a:t>
            </a:r>
          </a:p>
          <a:p>
            <a:pPr lvl="1"/>
            <a:r>
              <a:rPr lang="en-US" dirty="0" smtClean="0"/>
              <a:t>Reusable</a:t>
            </a:r>
          </a:p>
          <a:p>
            <a:pPr lvl="1"/>
            <a:r>
              <a:rPr lang="en-US" dirty="0" smtClean="0"/>
              <a:t>Flexible</a:t>
            </a:r>
          </a:p>
          <a:p>
            <a:pPr lvl="1"/>
            <a:r>
              <a:rPr lang="en-US" dirty="0" smtClean="0"/>
              <a:t>Research enabling research</a:t>
            </a:r>
          </a:p>
          <a:p>
            <a:pPr lvl="1"/>
            <a:r>
              <a:rPr lang="en-US" dirty="0" smtClean="0"/>
              <a:t>Automatically generated?</a:t>
            </a:r>
          </a:p>
          <a:p>
            <a:r>
              <a:rPr lang="en-US" dirty="0" smtClean="0"/>
              <a:t>Energy</a:t>
            </a:r>
          </a:p>
          <a:p>
            <a:pPr lvl="1"/>
            <a:r>
              <a:rPr lang="en-US" dirty="0" smtClean="0"/>
              <a:t>Lower power means longer lifetime.</a:t>
            </a:r>
            <a:br>
              <a:rPr lang="en-US" dirty="0" smtClean="0"/>
            </a:br>
            <a:r>
              <a:rPr lang="en-US" dirty="0" smtClean="0"/>
              <a:t>Less maintenance.</a:t>
            </a:r>
          </a:p>
          <a:p>
            <a:pPr lvl="1"/>
            <a:r>
              <a:rPr lang="en-US" dirty="0" smtClean="0"/>
              <a:t>Energy-harvesting</a:t>
            </a:r>
          </a:p>
          <a:p>
            <a:r>
              <a:rPr lang="en-US" dirty="0" smtClean="0"/>
              <a:t>Sensing</a:t>
            </a:r>
          </a:p>
          <a:p>
            <a:pPr lvl="1"/>
            <a:r>
              <a:rPr lang="en-US" dirty="0" smtClean="0"/>
              <a:t>A small taste of some recent sensors and sensing techniques.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5063" y="1384796"/>
            <a:ext cx="1558937" cy="33370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918" y="1682540"/>
            <a:ext cx="1967732" cy="11485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1249" y="1795862"/>
            <a:ext cx="1395290" cy="14682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1840" y="3344791"/>
            <a:ext cx="2403021" cy="103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5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 and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365" y="959225"/>
            <a:ext cx="8875059" cy="2025136"/>
          </a:xfrm>
        </p:spPr>
        <p:txBody>
          <a:bodyPr/>
          <a:lstStyle/>
          <a:p>
            <a:r>
              <a:rPr lang="en-US" b="1" dirty="0" smtClean="0"/>
              <a:t>Internet</a:t>
            </a:r>
            <a:r>
              <a:rPr lang="en-US" dirty="0" smtClean="0"/>
              <a:t> of Things</a:t>
            </a:r>
          </a:p>
          <a:p>
            <a:r>
              <a:rPr lang="en-US" dirty="0" smtClean="0"/>
              <a:t>Quick survey of how these devices communicate.</a:t>
            </a:r>
          </a:p>
          <a:p>
            <a:pPr lvl="1"/>
            <a:r>
              <a:rPr lang="en-US" dirty="0" smtClean="0"/>
              <a:t>Mesh networks (core of wireless sensor networks).</a:t>
            </a:r>
          </a:p>
          <a:p>
            <a:pPr lvl="1"/>
            <a:r>
              <a:rPr lang="en-US" dirty="0" smtClean="0"/>
              <a:t>Single-hop networks (long and short range).</a:t>
            </a:r>
          </a:p>
          <a:p>
            <a:pPr lvl="1"/>
            <a:r>
              <a:rPr lang="en-US" dirty="0" smtClean="0"/>
              <a:t>Role of the gateway tier.</a:t>
            </a:r>
          </a:p>
          <a:p>
            <a:pPr lvl="1"/>
            <a:r>
              <a:rPr lang="en-US" dirty="0" smtClean="0"/>
              <a:t>New communication strategies.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21</a:t>
            </a:fld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329322" y="2984361"/>
            <a:ext cx="7157328" cy="2218227"/>
            <a:chOff x="329322" y="2984361"/>
            <a:chExt cx="7157328" cy="2218227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2090057" y="2984361"/>
              <a:ext cx="0" cy="163788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2090057" y="4620566"/>
              <a:ext cx="3907134" cy="16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29322" y="3629415"/>
              <a:ext cx="112697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Power</a:t>
              </a:r>
              <a:br>
                <a:rPr lang="en-US" smtClean="0"/>
              </a:br>
              <a:r>
                <a:rPr lang="en-US" smtClean="0"/>
                <a:t>(log scale)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64774" y="4833256"/>
              <a:ext cx="1650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Difficulty of use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23044" y="4435900"/>
              <a:ext cx="14636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Harder to use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08460" y="4224886"/>
              <a:ext cx="681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 </a:t>
              </a:r>
              <a:r>
                <a:rPr lang="en-US" dirty="0" err="1" smtClean="0"/>
                <a:t>uW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413348" y="3702817"/>
              <a:ext cx="744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 </a:t>
              </a:r>
              <a:r>
                <a:rPr lang="en-US" dirty="0" err="1"/>
                <a:t>m</a:t>
              </a:r>
              <a:r>
                <a:rPr lang="en-US" dirty="0" err="1" smtClean="0"/>
                <a:t>W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13348" y="3180748"/>
              <a:ext cx="559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 W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2485677" y="3212960"/>
              <a:ext cx="261257" cy="2612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259979" y="3512961"/>
              <a:ext cx="261257" cy="2612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3079840" y="3697792"/>
              <a:ext cx="261257" cy="2612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669909" y="3622263"/>
              <a:ext cx="261257" cy="2612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4802218" y="4275746"/>
              <a:ext cx="261257" cy="2612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649883" y="3001551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Wi-Fi</a:t>
              </a:r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771654" y="3880337"/>
              <a:ext cx="519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BLE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39146" y="3313165"/>
              <a:ext cx="1002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802.15.4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459626" y="3508884"/>
              <a:ext cx="6399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LoRa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79585" y="4000701"/>
              <a:ext cx="1258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Backscatter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0374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Systems and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Programming constrained hardware effectively.</a:t>
            </a:r>
          </a:p>
          <a:p>
            <a:pPr lvl="1"/>
            <a:r>
              <a:rPr lang="en-US" dirty="0" smtClean="0"/>
              <a:t>Multiprogramming embedded devices.</a:t>
            </a:r>
          </a:p>
          <a:p>
            <a:pPr lvl="1"/>
            <a:r>
              <a:rPr lang="en-US" dirty="0" smtClean="0"/>
              <a:t>Compensating for energy-harvesting and intermittency.</a:t>
            </a:r>
          </a:p>
          <a:p>
            <a:r>
              <a:rPr lang="en-US" dirty="0" smtClean="0"/>
              <a:t>Internet of Thing</a:t>
            </a:r>
            <a:r>
              <a:rPr lang="en-US" b="1" dirty="0" smtClean="0"/>
              <a:t>s</a:t>
            </a:r>
          </a:p>
          <a:p>
            <a:pPr lvl="1"/>
            <a:r>
              <a:rPr lang="en-US" dirty="0" smtClean="0"/>
              <a:t>Need to leverage the scale of computing.</a:t>
            </a:r>
          </a:p>
          <a:p>
            <a:pPr lvl="1"/>
            <a:r>
              <a:rPr lang="en-US" dirty="0" smtClean="0"/>
              <a:t>Spoiler: we aren’t very good at this yet.</a:t>
            </a:r>
          </a:p>
          <a:p>
            <a:r>
              <a:rPr lang="en-US" dirty="0" smtClean="0"/>
              <a:t>Security aspects</a:t>
            </a:r>
          </a:p>
          <a:p>
            <a:pPr lvl="1"/>
            <a:r>
              <a:rPr lang="en-US" dirty="0" smtClean="0"/>
              <a:t>Authorization</a:t>
            </a:r>
          </a:p>
          <a:p>
            <a:pPr lvl="1"/>
            <a:r>
              <a:rPr lang="en-US" dirty="0" smtClean="0"/>
              <a:t>Misusing sensors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4902" y="549162"/>
            <a:ext cx="1961522" cy="9577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801" y="1656390"/>
            <a:ext cx="2144263" cy="15360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600" y="3487276"/>
            <a:ext cx="2758063" cy="136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2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Intro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Course Overview</a:t>
            </a:r>
          </a:p>
          <a:p>
            <a:endParaRPr lang="en-US" dirty="0"/>
          </a:p>
          <a:p>
            <a:r>
              <a:rPr lang="en-US" dirty="0" smtClean="0"/>
              <a:t>Requirements</a:t>
            </a:r>
          </a:p>
          <a:p>
            <a:endParaRPr lang="en-US" dirty="0"/>
          </a:p>
          <a:p>
            <a:r>
              <a:rPr lang="en-US" dirty="0" smtClean="0"/>
              <a:t>Wrap-up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1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a research seminar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Goals: for you to be able to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dentify the scientific method in research papers</a:t>
            </a:r>
          </a:p>
          <a:p>
            <a:pPr lvl="1"/>
            <a:r>
              <a:rPr lang="en-US" dirty="0" smtClean="0"/>
              <a:t>Analyze and critique existing research</a:t>
            </a:r>
          </a:p>
          <a:p>
            <a:pPr lvl="1"/>
            <a:r>
              <a:rPr lang="en-US" dirty="0" smtClean="0"/>
              <a:t>Present and communicate clearly existing research</a:t>
            </a:r>
          </a:p>
          <a:p>
            <a:pPr lvl="1"/>
            <a:r>
              <a:rPr lang="en-US" dirty="0" smtClean="0"/>
              <a:t>Apply those techniques to your own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28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Scientific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Observation/topic/idea</a:t>
            </a:r>
          </a:p>
          <a:p>
            <a:r>
              <a:rPr lang="en-US" dirty="0" smtClean="0"/>
              <a:t>Related work</a:t>
            </a:r>
          </a:p>
          <a:p>
            <a:r>
              <a:rPr lang="en-US" dirty="0" smtClean="0"/>
              <a:t>Hypothesis</a:t>
            </a:r>
          </a:p>
          <a:p>
            <a:r>
              <a:rPr lang="en-US" dirty="0" smtClean="0"/>
              <a:t>Experiments</a:t>
            </a:r>
          </a:p>
          <a:p>
            <a:r>
              <a:rPr lang="en-US" dirty="0" smtClean="0"/>
              <a:t>Analysis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498083" y="1718269"/>
            <a:ext cx="3979147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Independent and </a:t>
            </a:r>
            <a:r>
              <a:rPr lang="en-US" smtClean="0"/>
              <a:t>dependent variables.</a:t>
            </a:r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848897" y="1902935"/>
            <a:ext cx="1547446" cy="0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30696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Paper reviews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~2 reviews due before each class</a:t>
            </a:r>
          </a:p>
          <a:p>
            <a:r>
              <a:rPr lang="en-US" dirty="0" smtClean="0"/>
              <a:t>Not long, but answer the following questions:</a:t>
            </a:r>
          </a:p>
          <a:p>
            <a:pPr lvl="1"/>
            <a:r>
              <a:rPr lang="en-US" dirty="0"/>
              <a:t>What is the problem this paper addresses, and why is it important?</a:t>
            </a:r>
          </a:p>
          <a:p>
            <a:pPr lvl="1"/>
            <a:r>
              <a:rPr lang="en-US" dirty="0"/>
              <a:t>What is the hypothesis of this paper?</a:t>
            </a:r>
          </a:p>
          <a:p>
            <a:pPr lvl="1"/>
            <a:r>
              <a:rPr lang="en-US" dirty="0"/>
              <a:t>What are </a:t>
            </a:r>
            <a:r>
              <a:rPr lang="en-US" dirty="0" smtClean="0"/>
              <a:t>two key assumptions </a:t>
            </a:r>
            <a:r>
              <a:rPr lang="en-US" dirty="0"/>
              <a:t>that this paper makes?</a:t>
            </a:r>
          </a:p>
          <a:p>
            <a:pPr lvl="1"/>
            <a:r>
              <a:rPr lang="en-US" dirty="0"/>
              <a:t>What are </a:t>
            </a:r>
            <a:r>
              <a:rPr lang="en-US" dirty="0" smtClean="0"/>
              <a:t>the two main strengths </a:t>
            </a:r>
            <a:r>
              <a:rPr lang="en-US" dirty="0"/>
              <a:t>of this paper?</a:t>
            </a:r>
          </a:p>
          <a:p>
            <a:pPr lvl="1"/>
            <a:r>
              <a:rPr lang="en-US" dirty="0"/>
              <a:t>What are </a:t>
            </a:r>
            <a:r>
              <a:rPr lang="en-US" dirty="0" smtClean="0"/>
              <a:t>the two main weaknesses </a:t>
            </a:r>
            <a:r>
              <a:rPr lang="en-US" dirty="0"/>
              <a:t>of this paper?</a:t>
            </a:r>
          </a:p>
          <a:p>
            <a:pPr lvl="1"/>
            <a:r>
              <a:rPr lang="en-US" dirty="0"/>
              <a:t>Which figure or experiment was most compelling in support of the </a:t>
            </a:r>
            <a:r>
              <a:rPr lang="en-US" dirty="0" smtClean="0"/>
              <a:t>hypothesis, and </a:t>
            </a:r>
            <a:r>
              <a:rPr lang="en-US" dirty="0"/>
              <a:t>why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 smtClean="0"/>
              <a:t>Sometimes the authors make these easy, other times you have to infer.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Being able to do this in your own work will make you a stronger researcher, communicator, and engineer.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42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Paper reviews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Also fill in a quick survey about each paper:</a:t>
            </a:r>
          </a:p>
          <a:p>
            <a:pPr lvl="1"/>
            <a:r>
              <a:rPr lang="en-US" dirty="0"/>
              <a:t>Presentation (1-5):</a:t>
            </a:r>
          </a:p>
          <a:p>
            <a:pPr lvl="1"/>
            <a:r>
              <a:rPr lang="en-US" dirty="0"/>
              <a:t>Interest (1-5):</a:t>
            </a:r>
          </a:p>
          <a:p>
            <a:pPr lvl="1"/>
            <a:r>
              <a:rPr lang="en-US" dirty="0"/>
              <a:t>Impact (1-5):</a:t>
            </a:r>
          </a:p>
          <a:p>
            <a:pPr lvl="1"/>
            <a:r>
              <a:rPr lang="en-US" dirty="0"/>
              <a:t>Overall (1-5):</a:t>
            </a:r>
          </a:p>
          <a:p>
            <a:pPr lvl="1"/>
            <a:r>
              <a:rPr lang="en-US" dirty="0"/>
              <a:t>Confidence (1-5</a:t>
            </a:r>
            <a:r>
              <a:rPr lang="en-US" dirty="0" smtClean="0"/>
              <a:t>):</a:t>
            </a:r>
          </a:p>
          <a:p>
            <a:r>
              <a:rPr lang="en-US" dirty="0" smtClean="0"/>
              <a:t>We’ll see how each paper ranks at the end of the semester.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74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discussion lead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student must pick one class to be discussion lead.</a:t>
            </a:r>
          </a:p>
          <a:p>
            <a:r>
              <a:rPr lang="en-US" dirty="0" smtClean="0"/>
              <a:t>Leads must</a:t>
            </a:r>
          </a:p>
          <a:p>
            <a:pPr lvl="1"/>
            <a:r>
              <a:rPr lang="en-US" dirty="0" smtClean="0"/>
              <a:t>Introduce the papers.</a:t>
            </a:r>
          </a:p>
          <a:p>
            <a:pPr lvl="1"/>
            <a:r>
              <a:rPr lang="en-US" dirty="0" smtClean="0"/>
              <a:t>Discuss the paper review questions.</a:t>
            </a:r>
          </a:p>
          <a:p>
            <a:pPr lvl="1"/>
            <a:r>
              <a:rPr lang="en-US" dirty="0" smtClean="0"/>
              <a:t>Facilitate a discussion about the approach, merit, and impact of the papers.</a:t>
            </a:r>
          </a:p>
          <a:p>
            <a:r>
              <a:rPr lang="en-US" dirty="0" smtClean="0"/>
              <a:t>I’ll do the first couple to give one approach to being discussion lead.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4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Semester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Goal: Learn how to apply the scientific method to a research problem.</a:t>
            </a:r>
          </a:p>
          <a:p>
            <a:r>
              <a:rPr lang="en-US" dirty="0" smtClean="0"/>
              <a:t>Not: Actually building a system.</a:t>
            </a:r>
          </a:p>
          <a:p>
            <a:r>
              <a:rPr lang="en-US" dirty="0" smtClean="0"/>
              <a:t>Groups of 1-2.</a:t>
            </a:r>
          </a:p>
          <a:p>
            <a:endParaRPr lang="en-US" dirty="0"/>
          </a:p>
          <a:p>
            <a:r>
              <a:rPr lang="en-US" dirty="0" smtClean="0"/>
              <a:t>Three phases: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 smtClean="0"/>
              <a:t>Two page paper of your idea, hypothesis, </a:t>
            </a:r>
            <a:r>
              <a:rPr lang="en-US" i="1" dirty="0" smtClean="0"/>
              <a:t>why</a:t>
            </a:r>
            <a:r>
              <a:rPr lang="en-US" dirty="0" smtClean="0"/>
              <a:t> this is a worthwhile problem and that if it was solved it would matter, some related work, an overview of the approach, and some conclusions.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 smtClean="0"/>
              <a:t>Four page paper with the above (expanded on) and a set of experiments to test and prove the hypothesis. Does not need to be the same idea.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 smtClean="0"/>
              <a:t>Five to size page paper with the above, some preliminary results, and some expected results. In ACM conference format.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6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</a:t>
            </a:fld>
            <a:endParaRPr lang="en-US"/>
          </a:p>
        </p:txBody>
      </p:sp>
      <p:pic>
        <p:nvPicPr>
          <p:cNvPr id="3074" name="Picture 2" descr="ttp://blogs.gartner.com/smarterwithgartner/files/2016/11/Hype-Cycle-for-the-Internet-of-Things-2016_Info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816369" y="765043"/>
            <a:ext cx="1014884" cy="134963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18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Semester project peer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classes will be dedicated to reviewing each others’ papers.</a:t>
            </a:r>
          </a:p>
          <a:p>
            <a:r>
              <a:rPr lang="en-US" dirty="0" smtClean="0"/>
              <a:t>Apply same mindset as with the assigned papers.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53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Breakdown</a:t>
            </a:r>
          </a:p>
          <a:p>
            <a:pPr lvl="1"/>
            <a:r>
              <a:rPr lang="en-US" dirty="0" smtClean="0"/>
              <a:t>34%: Final project report presentation.</a:t>
            </a:r>
          </a:p>
          <a:p>
            <a:pPr lvl="1"/>
            <a:r>
              <a:rPr lang="en-US" dirty="0" smtClean="0"/>
              <a:t>33%: In-class participation and discussion lead.</a:t>
            </a:r>
          </a:p>
          <a:p>
            <a:pPr lvl="1"/>
            <a:r>
              <a:rPr lang="en-US" dirty="0" smtClean="0"/>
              <a:t>33%: Reviews and peer edit of project reports.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02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Office hours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Tuesdays 2 pm </a:t>
            </a:r>
            <a:r>
              <a:rPr lang="mr-IN" dirty="0" smtClean="0"/>
              <a:t>–</a:t>
            </a:r>
            <a:r>
              <a:rPr lang="en-US" dirty="0" smtClean="0"/>
              <a:t> 3:30 pm</a:t>
            </a:r>
          </a:p>
          <a:p>
            <a:r>
              <a:rPr lang="en-US" dirty="0" smtClean="0"/>
              <a:t>512 Rice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22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weekends ago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9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week Monday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reviews, but read the two papers that set an overview for the area.</a:t>
            </a:r>
          </a:p>
          <a:p>
            <a:r>
              <a:rPr lang="en-US" dirty="0" smtClean="0"/>
              <a:t>Sign-ups for discussion leads.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04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</a:t>
            </a:fld>
            <a:endParaRPr lang="en-US"/>
          </a:p>
        </p:txBody>
      </p:sp>
      <p:sp>
        <p:nvSpPr>
          <p:cNvPr id="43" name="Rectangle 2"/>
          <p:cNvSpPr txBox="1">
            <a:spLocks noChangeArrowheads="1"/>
          </p:cNvSpPr>
          <p:nvPr/>
        </p:nvSpPr>
        <p:spPr>
          <a:xfrm>
            <a:off x="169863" y="76200"/>
            <a:ext cx="8880475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rgbClr val="2F468A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r>
              <a:rPr lang="en-US" dirty="0" smtClean="0">
                <a:ea typeface="ＭＳ Ｐゴシック" pitchFamily="1" charset="-128"/>
                <a:cs typeface="ＭＳ Ｐゴシック" pitchFamily="1" charset="-128"/>
              </a:rPr>
              <a:t>Bell’</a:t>
            </a:r>
            <a:r>
              <a:rPr lang="en-US" altLang="ja-JP" dirty="0" smtClean="0">
                <a:ea typeface="ＭＳ Ｐゴシック" pitchFamily="1" charset="-128"/>
                <a:cs typeface="ＭＳ Ｐゴシック" pitchFamily="1" charset="-128"/>
              </a:rPr>
              <a:t>s Law of Computer Classes:</a:t>
            </a:r>
            <a:br>
              <a:rPr lang="en-US" altLang="ja-JP" dirty="0" smtClean="0">
                <a:ea typeface="ＭＳ Ｐゴシック" pitchFamily="1" charset="-128"/>
                <a:cs typeface="ＭＳ Ｐゴシック" pitchFamily="1" charset="-128"/>
              </a:rPr>
            </a:br>
            <a:r>
              <a:rPr lang="en-US" altLang="ja-JP" dirty="0" smtClean="0">
                <a:ea typeface="ＭＳ Ｐゴシック" pitchFamily="1" charset="-128"/>
                <a:cs typeface="ＭＳ Ｐゴシック" pitchFamily="1" charset="-128"/>
              </a:rPr>
              <a:t>A new computer class emerges roughly every decade </a:t>
            </a:r>
            <a:endParaRPr lang="en-US" dirty="0" smtClean="0">
              <a:ea typeface="ＭＳ Ｐゴシック" pitchFamily="1" charset="-128"/>
              <a:cs typeface="ＭＳ Ｐゴシック" pitchFamily="1" charset="-128"/>
            </a:endParaRPr>
          </a:p>
        </p:txBody>
      </p:sp>
      <p:pic>
        <p:nvPicPr>
          <p:cNvPr id="44" name="Picture 1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00" y="802104"/>
            <a:ext cx="8715375" cy="509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56582" y="2699335"/>
            <a:ext cx="1447800" cy="124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8433" y="2529992"/>
            <a:ext cx="8382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8" name="Straight Connector 47"/>
          <p:cNvCxnSpPr/>
          <p:nvPr>
            <p:custDataLst>
              <p:tags r:id="rId4"/>
            </p:custDataLst>
          </p:nvPr>
        </p:nvCxnSpPr>
        <p:spPr bwMode="auto">
          <a:xfrm flipV="1">
            <a:off x="2063759" y="1449388"/>
            <a:ext cx="457200" cy="1524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>
            <p:custDataLst>
              <p:tags r:id="rId5"/>
            </p:custDataLst>
          </p:nvPr>
        </p:nvCxnSpPr>
        <p:spPr bwMode="auto">
          <a:xfrm rot="5400000" flipH="1" flipV="1">
            <a:off x="2272758" y="2577515"/>
            <a:ext cx="762000" cy="1524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>
            <p:custDataLst>
              <p:tags r:id="rId6"/>
            </p:custDataLst>
          </p:nvPr>
        </p:nvCxnSpPr>
        <p:spPr bwMode="auto">
          <a:xfrm flipV="1">
            <a:off x="3636964" y="2071687"/>
            <a:ext cx="1535111" cy="543409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>
            <p:custDataLst>
              <p:tags r:id="rId7"/>
            </p:custDataLst>
          </p:nvPr>
        </p:nvCxnSpPr>
        <p:spPr bwMode="auto">
          <a:xfrm rot="5400000" flipH="1" flipV="1">
            <a:off x="3953946" y="3400478"/>
            <a:ext cx="457200" cy="2286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>
            <p:custDataLst>
              <p:tags r:id="rId8"/>
            </p:custDataLst>
          </p:nvPr>
        </p:nvCxnSpPr>
        <p:spPr bwMode="auto">
          <a:xfrm rot="5400000" flipH="1" flipV="1">
            <a:off x="5585244" y="4344492"/>
            <a:ext cx="228600" cy="2286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>
            <p:custDataLst>
              <p:tags r:id="rId9"/>
            </p:custDataLst>
          </p:nvPr>
        </p:nvSpPr>
        <p:spPr bwMode="auto">
          <a:xfrm>
            <a:off x="3505200" y="1096963"/>
            <a:ext cx="1981200" cy="327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b="1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Mainframe</a:t>
            </a:r>
          </a:p>
        </p:txBody>
      </p:sp>
      <p:sp>
        <p:nvSpPr>
          <p:cNvPr id="54" name="TextBox 53"/>
          <p:cNvSpPr txBox="1"/>
          <p:nvPr>
            <p:custDataLst>
              <p:tags r:id="rId10"/>
            </p:custDataLst>
          </p:nvPr>
        </p:nvSpPr>
        <p:spPr bwMode="auto">
          <a:xfrm>
            <a:off x="1717641" y="3916364"/>
            <a:ext cx="1600200" cy="5349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b="1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Mini Computer</a:t>
            </a:r>
          </a:p>
        </p:txBody>
      </p:sp>
      <p:sp>
        <p:nvSpPr>
          <p:cNvPr id="55" name="TextBox 54"/>
          <p:cNvSpPr txBox="1"/>
          <p:nvPr>
            <p:custDataLst>
              <p:tags r:id="rId11"/>
            </p:custDataLst>
          </p:nvPr>
        </p:nvSpPr>
        <p:spPr bwMode="auto">
          <a:xfrm>
            <a:off x="2775787" y="4473771"/>
            <a:ext cx="1600200" cy="5492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b="1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Personal Computer</a:t>
            </a:r>
          </a:p>
        </p:txBody>
      </p:sp>
      <p:sp>
        <p:nvSpPr>
          <p:cNvPr id="56" name="TextBox 55"/>
          <p:cNvSpPr txBox="1"/>
          <p:nvPr>
            <p:custDataLst>
              <p:tags r:id="rId12"/>
            </p:custDataLst>
          </p:nvPr>
        </p:nvSpPr>
        <p:spPr bwMode="auto">
          <a:xfrm>
            <a:off x="4168329" y="2567091"/>
            <a:ext cx="1600200" cy="327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b="1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Workstation</a:t>
            </a:r>
          </a:p>
        </p:txBody>
      </p:sp>
      <p:sp>
        <p:nvSpPr>
          <p:cNvPr id="57" name="TextBox 56"/>
          <p:cNvSpPr txBox="1"/>
          <p:nvPr>
            <p:custDataLst>
              <p:tags r:id="rId13"/>
            </p:custDataLst>
          </p:nvPr>
        </p:nvSpPr>
        <p:spPr bwMode="auto">
          <a:xfrm>
            <a:off x="5013744" y="4761904"/>
            <a:ext cx="1600200" cy="327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b="1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Smartphone</a:t>
            </a:r>
          </a:p>
        </p:txBody>
      </p:sp>
      <p:cxnSp>
        <p:nvCxnSpPr>
          <p:cNvPr id="58" name="Straight Connector 57"/>
          <p:cNvCxnSpPr/>
          <p:nvPr>
            <p:custDataLst>
              <p:tags r:id="rId14"/>
            </p:custDataLst>
          </p:nvPr>
        </p:nvCxnSpPr>
        <p:spPr bwMode="auto">
          <a:xfrm flipV="1">
            <a:off x="6822045" y="4000021"/>
            <a:ext cx="838200" cy="6858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>
            <p:custDataLst>
              <p:tags r:id="rId15"/>
            </p:custDataLst>
          </p:nvPr>
        </p:nvSpPr>
        <p:spPr bwMode="auto">
          <a:xfrm>
            <a:off x="7271846" y="3090879"/>
            <a:ext cx="1600200" cy="5445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b="1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Smart Sensors</a:t>
            </a:r>
          </a:p>
        </p:txBody>
      </p:sp>
      <p:sp>
        <p:nvSpPr>
          <p:cNvPr id="60" name="TextBox 59"/>
          <p:cNvSpPr txBox="1"/>
          <p:nvPr>
            <p:custDataLst>
              <p:tags r:id="rId16"/>
            </p:custDataLst>
          </p:nvPr>
        </p:nvSpPr>
        <p:spPr bwMode="auto">
          <a:xfrm>
            <a:off x="3581400" y="1325563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b="1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1 per Enterprise</a:t>
            </a:r>
          </a:p>
        </p:txBody>
      </p:sp>
      <p:sp>
        <p:nvSpPr>
          <p:cNvPr id="61" name="TextBox 60"/>
          <p:cNvSpPr txBox="1"/>
          <p:nvPr>
            <p:custDataLst>
              <p:tags r:id="rId17"/>
            </p:custDataLst>
          </p:nvPr>
        </p:nvSpPr>
        <p:spPr bwMode="auto">
          <a:xfrm>
            <a:off x="1500584" y="4366009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b="1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1 per Company</a:t>
            </a:r>
          </a:p>
        </p:txBody>
      </p:sp>
      <p:sp>
        <p:nvSpPr>
          <p:cNvPr id="62" name="TextBox 61"/>
          <p:cNvSpPr txBox="1"/>
          <p:nvPr>
            <p:custDataLst>
              <p:tags r:id="rId18"/>
            </p:custDataLst>
          </p:nvPr>
        </p:nvSpPr>
        <p:spPr bwMode="auto">
          <a:xfrm>
            <a:off x="6019800" y="3525097"/>
            <a:ext cx="1524000" cy="4365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b="1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1 per Professional</a:t>
            </a:r>
          </a:p>
        </p:txBody>
      </p:sp>
      <p:sp>
        <p:nvSpPr>
          <p:cNvPr id="63" name="TextBox 62"/>
          <p:cNvSpPr txBox="1"/>
          <p:nvPr>
            <p:custDataLst>
              <p:tags r:id="rId19"/>
            </p:custDataLst>
          </p:nvPr>
        </p:nvSpPr>
        <p:spPr bwMode="auto">
          <a:xfrm>
            <a:off x="4785144" y="4533304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b="1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1 per person</a:t>
            </a:r>
          </a:p>
        </p:txBody>
      </p:sp>
      <p:sp>
        <p:nvSpPr>
          <p:cNvPr id="65" name="TextBox 64"/>
          <p:cNvSpPr txBox="1"/>
          <p:nvPr>
            <p:custDataLst>
              <p:tags r:id="rId20"/>
            </p:custDataLst>
          </p:nvPr>
        </p:nvSpPr>
        <p:spPr bwMode="auto">
          <a:xfrm>
            <a:off x="3631096" y="4545808"/>
            <a:ext cx="1905000" cy="265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b="1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1 per Family</a:t>
            </a:r>
          </a:p>
        </p:txBody>
      </p:sp>
      <p:sp>
        <p:nvSpPr>
          <p:cNvPr id="66" name="TextBox 65"/>
          <p:cNvSpPr txBox="1"/>
          <p:nvPr>
            <p:custDataLst>
              <p:tags r:id="rId21"/>
            </p:custDataLst>
          </p:nvPr>
        </p:nvSpPr>
        <p:spPr bwMode="auto">
          <a:xfrm>
            <a:off x="4168329" y="2779230"/>
            <a:ext cx="1524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b="1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1 per Engineer</a:t>
            </a:r>
          </a:p>
        </p:txBody>
      </p:sp>
      <p:sp>
        <p:nvSpPr>
          <p:cNvPr id="67" name="TextBox 66"/>
          <p:cNvSpPr txBox="1"/>
          <p:nvPr>
            <p:custDataLst>
              <p:tags r:id="rId22"/>
            </p:custDataLst>
          </p:nvPr>
        </p:nvSpPr>
        <p:spPr bwMode="auto">
          <a:xfrm>
            <a:off x="6019800" y="3286178"/>
            <a:ext cx="1600200" cy="327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b="1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Laptop</a:t>
            </a:r>
          </a:p>
        </p:txBody>
      </p:sp>
      <p:pic>
        <p:nvPicPr>
          <p:cNvPr id="70" name="Picture 6"/>
          <p:cNvPicPr>
            <a:picLocks noChangeAspect="1" noChangeArrowheads="1"/>
          </p:cNvPicPr>
          <p:nvPr>
            <p:custDataLst>
              <p:tags r:id="rId23"/>
            </p:custDataLst>
          </p:nvPr>
        </p:nvPicPr>
        <p:blipFill>
          <a:blip r:embed="rId37"/>
          <a:srcRect/>
          <a:stretch>
            <a:fillRect/>
          </a:stretch>
        </p:blipFill>
        <p:spPr bwMode="auto">
          <a:xfrm>
            <a:off x="5287168" y="1423987"/>
            <a:ext cx="627063" cy="1173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" name="Picture 9"/>
          <p:cNvPicPr>
            <a:picLocks noChangeAspect="1" noChangeArrowheads="1"/>
          </p:cNvPicPr>
          <p:nvPr>
            <p:custDataLst>
              <p:tags r:id="rId24"/>
            </p:custDataLst>
          </p:nvPr>
        </p:nvPicPr>
        <p:blipFill>
          <a:blip r:embed="rId38"/>
          <a:srcRect/>
          <a:stretch>
            <a:fillRect/>
          </a:stretch>
        </p:blipFill>
        <p:spPr bwMode="auto">
          <a:xfrm>
            <a:off x="3400942" y="3798818"/>
            <a:ext cx="1063625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" name="Picture 2"/>
          <p:cNvPicPr>
            <a:picLocks noChangeAspect="1" noChangeArrowheads="1"/>
          </p:cNvPicPr>
          <p:nvPr>
            <p:custDataLst>
              <p:tags r:id="rId25"/>
            </p:custDataLst>
          </p:nvPr>
        </p:nvPicPr>
        <p:blipFill>
          <a:blip r:embed="rId3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09022" y="1008515"/>
            <a:ext cx="937135" cy="707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" name="Picture 4"/>
          <p:cNvPicPr>
            <a:picLocks noChangeAspect="1" noChangeArrowheads="1"/>
          </p:cNvPicPr>
          <p:nvPr>
            <p:custDataLst>
              <p:tags r:id="rId26"/>
            </p:custDataLst>
          </p:nvPr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48957" y="3580343"/>
            <a:ext cx="1503362" cy="101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" name="Picture 11"/>
          <p:cNvPicPr>
            <a:picLocks noChangeAspect="1" noChangeArrowheads="1"/>
          </p:cNvPicPr>
          <p:nvPr>
            <p:custDataLst>
              <p:tags r:id="rId27"/>
            </p:custDataLst>
          </p:nvPr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1470" y="4146552"/>
            <a:ext cx="4524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" name="TextBox 74"/>
          <p:cNvSpPr txBox="1"/>
          <p:nvPr>
            <p:custDataLst>
              <p:tags r:id="rId28"/>
            </p:custDataLst>
          </p:nvPr>
        </p:nvSpPr>
        <p:spPr bwMode="auto">
          <a:xfrm>
            <a:off x="7328319" y="4605569"/>
            <a:ext cx="1524000" cy="4476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b="1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100 – 1000’s per person</a:t>
            </a:r>
          </a:p>
        </p:txBody>
      </p:sp>
      <p:sp>
        <p:nvSpPr>
          <p:cNvPr id="76" name="Rectangle 50"/>
          <p:cNvSpPr>
            <a:spLocks noChangeArrowheads="1"/>
          </p:cNvSpPr>
          <p:nvPr/>
        </p:nvSpPr>
        <p:spPr bwMode="auto">
          <a:xfrm>
            <a:off x="856565" y="1198562"/>
            <a:ext cx="667435" cy="392112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endParaRPr lang="en-US"/>
          </a:p>
        </p:txBody>
      </p:sp>
      <p:grpSp>
        <p:nvGrpSpPr>
          <p:cNvPr id="81" name="Group 80"/>
          <p:cNvGrpSpPr/>
          <p:nvPr/>
        </p:nvGrpSpPr>
        <p:grpSpPr>
          <a:xfrm>
            <a:off x="392596" y="1423987"/>
            <a:ext cx="914400" cy="3246058"/>
            <a:chOff x="228600" y="2545142"/>
            <a:chExt cx="914400" cy="3246058"/>
          </a:xfrm>
        </p:grpSpPr>
        <p:sp>
          <p:nvSpPr>
            <p:cNvPr id="77" name="Right Arrow 76"/>
            <p:cNvSpPr/>
            <p:nvPr>
              <p:custDataLst>
                <p:tags r:id="rId31"/>
              </p:custDataLst>
            </p:nvPr>
          </p:nvSpPr>
          <p:spPr bwMode="auto">
            <a:xfrm rot="5400000">
              <a:off x="-914400" y="3733800"/>
              <a:ext cx="3200400" cy="914400"/>
            </a:xfrm>
            <a:prstGeom prst="rightArrow">
              <a:avLst/>
            </a:prstGeom>
            <a:solidFill>
              <a:srgbClr val="FFCC00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80167" tIns="40084" rIns="80167" bIns="40084" anchor="ctr">
              <a:prstTxWarp prst="textNoShape">
                <a:avLst/>
              </a:prstTxWarp>
            </a:bodyPr>
            <a:lstStyle/>
            <a:p>
              <a:pPr algn="ctr" defTabSz="801688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endParaRPr lang="en-US" sz="1800" dirty="0">
                <a:solidFill>
                  <a:srgbClr val="1D315B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8" name="TextBox 77"/>
            <p:cNvSpPr txBox="1"/>
            <p:nvPr>
              <p:custDataLst>
                <p:tags r:id="rId32"/>
              </p:custDataLst>
            </p:nvPr>
          </p:nvSpPr>
          <p:spPr bwMode="auto">
            <a:xfrm rot="16200000">
              <a:off x="-858729" y="3926267"/>
              <a:ext cx="3086100" cy="3238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b="1" dirty="0">
                  <a:latin typeface="Arial" charset="0"/>
                  <a:ea typeface="+mn-ea"/>
                  <a:cs typeface="+mn-cs"/>
                </a:rPr>
                <a:t>log (people per computer)</a:t>
              </a:r>
            </a:p>
          </p:txBody>
        </p:sp>
      </p:grpSp>
      <p:sp>
        <p:nvSpPr>
          <p:cNvPr id="79" name="Rectangle 78"/>
          <p:cNvSpPr/>
          <p:nvPr/>
        </p:nvSpPr>
        <p:spPr>
          <a:xfrm>
            <a:off x="6100072" y="898411"/>
            <a:ext cx="293635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ja-JP" altLang="en-US" sz="1400" i="1" dirty="0">
                <a:solidFill>
                  <a:srgbClr val="CC0000"/>
                </a:solidFill>
                <a:latin typeface="+mn-lt"/>
              </a:rPr>
              <a:t>“</a:t>
            </a:r>
            <a:r>
              <a:rPr lang="en-US" altLang="ja-JP" sz="1400" i="1" dirty="0">
                <a:solidFill>
                  <a:srgbClr val="CC0000"/>
                </a:solidFill>
                <a:latin typeface="+mn-lt"/>
              </a:rPr>
              <a:t>Roughly every decade a new, lower priced computer class forms based on a new programming platform, network, and interface resulting in new usage and the establishment of a new industry.</a:t>
            </a:r>
            <a:r>
              <a:rPr lang="ja-JP" altLang="en-US" sz="1400" i="1" dirty="0">
                <a:solidFill>
                  <a:srgbClr val="CC0000"/>
                </a:solidFill>
                <a:latin typeface="+mn-lt"/>
              </a:rPr>
              <a:t>”</a:t>
            </a:r>
            <a:endParaRPr lang="en-US" sz="1400" i="1" dirty="0">
              <a:solidFill>
                <a:srgbClr val="CC0000"/>
              </a:solidFill>
              <a:latin typeface="+mn-lt"/>
            </a:endParaRPr>
          </a:p>
        </p:txBody>
      </p:sp>
      <p:sp>
        <p:nvSpPr>
          <p:cNvPr id="80" name="TextBox 79"/>
          <p:cNvSpPr txBox="1"/>
          <p:nvPr>
            <p:custDataLst>
              <p:tags r:id="rId29"/>
            </p:custDataLst>
          </p:nvPr>
        </p:nvSpPr>
        <p:spPr>
          <a:xfrm>
            <a:off x="6967046" y="2169701"/>
            <a:ext cx="2209800" cy="447815"/>
          </a:xfrm>
          <a:prstGeom prst="rect">
            <a:avLst/>
          </a:prstGeom>
          <a:noFill/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1" charset="2"/>
              <a:buNone/>
            </a:pPr>
            <a:r>
              <a:rPr lang="en-US" sz="1400" b="1" dirty="0">
                <a:solidFill>
                  <a:srgbClr val="1D315B"/>
                </a:solidFill>
                <a:latin typeface="Arial" pitchFamily="1" charset="0"/>
              </a:rPr>
              <a:t>[Bell et al. </a:t>
            </a:r>
            <a:r>
              <a:rPr lang="en-US" sz="1400" b="1" i="1" dirty="0">
                <a:solidFill>
                  <a:srgbClr val="1D315B"/>
                </a:solidFill>
                <a:latin typeface="Arial" pitchFamily="1" charset="0"/>
              </a:rPr>
              <a:t>Computer, </a:t>
            </a:r>
            <a:r>
              <a:rPr lang="en-US" sz="1400" b="1" i="1" dirty="0" smtClean="0">
                <a:solidFill>
                  <a:srgbClr val="1D315B"/>
                </a:solidFill>
                <a:latin typeface="Arial" pitchFamily="1" charset="0"/>
              </a:rPr>
              <a:t>1972</a:t>
            </a:r>
            <a:r>
              <a:rPr lang="en-US" sz="1400" b="1" dirty="0" smtClean="0">
                <a:solidFill>
                  <a:srgbClr val="1D315B"/>
                </a:solidFill>
                <a:latin typeface="Arial" pitchFamily="1" charset="0"/>
              </a:rPr>
              <a:t>, </a:t>
            </a:r>
            <a:r>
              <a:rPr lang="en-US" sz="1400" b="1" dirty="0">
                <a:solidFill>
                  <a:srgbClr val="1D315B"/>
                </a:solidFill>
                <a:latin typeface="Arial" pitchFamily="1" charset="0"/>
              </a:rPr>
              <a:t>ACM, 2008]</a:t>
            </a:r>
          </a:p>
        </p:txBody>
      </p:sp>
      <p:cxnSp>
        <p:nvCxnSpPr>
          <p:cNvPr id="84" name="Straight Connector 83"/>
          <p:cNvCxnSpPr/>
          <p:nvPr>
            <p:custDataLst>
              <p:tags r:id="rId30"/>
            </p:custDataLst>
          </p:nvPr>
        </p:nvCxnSpPr>
        <p:spPr bwMode="auto">
          <a:xfrm flipV="1">
            <a:off x="5246689" y="3180625"/>
            <a:ext cx="1154111" cy="475269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this an exciting research area?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600" dirty="0" smtClean="0"/>
              <a:t>The applications.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40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6</a:t>
            </a:fld>
            <a:endParaRPr lang="en-US"/>
          </a:p>
        </p:txBody>
      </p:sp>
      <p:pic>
        <p:nvPicPr>
          <p:cNvPr id="4098" name="Picture 2" descr="ttps://pbs.twimg.com/media/CsMPbN7UkAA7x5I.jpg:large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9891"/>
            <a:ext cx="9204554" cy="562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24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7</a:t>
            </a:fld>
            <a:endParaRPr lang="en-US"/>
          </a:p>
        </p:txBody>
      </p:sp>
      <p:pic>
        <p:nvPicPr>
          <p:cNvPr id="5126" name="Picture 6" descr="ttp://www.digi.com/blog/wp-content/uploads/2013/08/Libelium-Smart-Worl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60" y="0"/>
            <a:ext cx="7985667" cy="568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2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this an exciting research area?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600" dirty="0" smtClean="0"/>
              <a:t>The applications.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 smtClean="0"/>
              <a:t>The scale.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4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95539"/>
            <a:ext cx="9144000" cy="52304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1365" y="2384854"/>
            <a:ext cx="91367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Cisco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7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l3uVkrLww8tKgVXDOlXMQ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0KLyP37gUDgGcMvFp2z2J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t4QDUHPzLA3fhGy1juq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5dOpQnlTJg0VhGHb9qrk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elpRj7lZs0vqART1gYbED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Ry0FQHjPF4iHShFrliT6B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rSqa4wvlBZNvNaDQOk65u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X34nqQCaOraRtcnf77ty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WC2WtT3cz3ckdBtBrpiKy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ChXlFYwEvWEh7sltnI7CS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E8YLLvG4fg7V0LZ8e4FUy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lEFAUR6l4QJrO49QEgnwd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9brzufu3WYzos2hKeJ1GD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Nv8aLkRFW7zhMizHtM5zZ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O5Bsc4gEZpq8I9TxTUVJs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wbMAbwEwdluogz3Avpx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X7m7Peelplp66PrJs80u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kUi0BsXw4z21bx77tqd2f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4bggne8A9Qh8veiJUsgCC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8Yate8LXogjTjsgD0lI6X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ChXlFYwEvWEh7sltnI7CS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zsUw6ZvbGoADlfgY5prpu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Zp5LFzdwhCokWHfl8F3G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sQIERWikjOq1h20WuBTh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jLg3rXyo06am4hmVxUpWc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DFZc5OQ3cVQ4XfPRdak5h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99jAiDkCqXkRi8WeXVoZN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Shzl8JJ9GuEfZXToknGGC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sQIERWikjOq1h20WuBTh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c29ZkzA0j6vkPJDtRMQlb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wWdhj0K6qUDmebitac8ej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ZirjA8yyaf0mT1cm2KVjj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18265</TotalTime>
  <Words>1133</Words>
  <Application>Microsoft Macintosh PowerPoint</Application>
  <PresentationFormat>On-screen Show (16:10)</PresentationFormat>
  <Paragraphs>257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Calibri</vt:lpstr>
      <vt:lpstr>ＭＳ Ｐゴシック</vt:lpstr>
      <vt:lpstr>游ゴシック</vt:lpstr>
      <vt:lpstr>Arial</vt:lpstr>
      <vt:lpstr>Helvetica</vt:lpstr>
      <vt:lpstr>Trebuchet MS</vt:lpstr>
      <vt:lpstr>Wingdings</vt:lpstr>
      <vt:lpstr>Office Theme</vt:lpstr>
      <vt:lpstr>CS6501/ECE6501 IoT Sensors and Systems</vt:lpstr>
      <vt:lpstr>PowerPoint Presentation</vt:lpstr>
      <vt:lpstr>PowerPoint Presentation</vt:lpstr>
      <vt:lpstr>PowerPoint Presentation</vt:lpstr>
      <vt:lpstr>What makes this an exciting research area?</vt:lpstr>
      <vt:lpstr>PowerPoint Presentation</vt:lpstr>
      <vt:lpstr>PowerPoint Presentation</vt:lpstr>
      <vt:lpstr>What makes this an exciting research area?</vt:lpstr>
      <vt:lpstr>PowerPoint Presentation</vt:lpstr>
      <vt:lpstr>PowerPoint Presentation</vt:lpstr>
      <vt:lpstr>PowerPoint Presentation</vt:lpstr>
      <vt:lpstr>What makes this an exciting research area?</vt:lpstr>
      <vt:lpstr>Layers of the IoT Stack</vt:lpstr>
      <vt:lpstr>This Course</vt:lpstr>
      <vt:lpstr>A little about me</vt:lpstr>
      <vt:lpstr>Overview</vt:lpstr>
      <vt:lpstr>Main topics</vt:lpstr>
      <vt:lpstr>Applications</vt:lpstr>
      <vt:lpstr>Application driven research</vt:lpstr>
      <vt:lpstr>Hardware platforms, energy, and sensing</vt:lpstr>
      <vt:lpstr>Networking and Communication</vt:lpstr>
      <vt:lpstr>Operating Systems and Security</vt:lpstr>
      <vt:lpstr>Overview</vt:lpstr>
      <vt:lpstr>This is a research seminar</vt:lpstr>
      <vt:lpstr>Scientific Method</vt:lpstr>
      <vt:lpstr>Paper reviews</vt:lpstr>
      <vt:lpstr>Paper reviews cont.</vt:lpstr>
      <vt:lpstr>In-class discussion lead</vt:lpstr>
      <vt:lpstr>Semester project</vt:lpstr>
      <vt:lpstr>Semester project peer review</vt:lpstr>
      <vt:lpstr>Grading</vt:lpstr>
      <vt:lpstr>Office hours</vt:lpstr>
      <vt:lpstr>Two weekends ago…</vt:lpstr>
      <vt:lpstr>Next week Monday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Kai-Wei Chang</dc:creator>
  <cp:lastModifiedBy>Microsoft account</cp:lastModifiedBy>
  <cp:revision>151</cp:revision>
  <dcterms:created xsi:type="dcterms:W3CDTF">2015-09-15T19:03:29Z</dcterms:created>
  <dcterms:modified xsi:type="dcterms:W3CDTF">2017-08-23T14:23:02Z</dcterms:modified>
</cp:coreProperties>
</file>